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3891200" cy="329184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923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84700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4770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969398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4617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954098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4464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938796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376" userDrawn="1">
          <p15:clr>
            <a:srgbClr val="A4A3A4"/>
          </p15:clr>
        </p15:guide>
        <p15:guide id="2" pos="11280" userDrawn="1">
          <p15:clr>
            <a:srgbClr val="A4A3A4"/>
          </p15:clr>
        </p15:guide>
        <p15:guide id="3" pos="5232" userDrawn="1">
          <p15:clr>
            <a:srgbClr val="A4A3A4"/>
          </p15:clr>
        </p15:guide>
        <p15:guide id="4" pos="10704" userDrawn="1">
          <p15:clr>
            <a:srgbClr val="A4A3A4"/>
          </p15:clr>
        </p15:guide>
        <p15:guide id="5" pos="16176" userDrawn="1">
          <p15:clr>
            <a:srgbClr val="A4A3A4"/>
          </p15:clr>
        </p15:guide>
        <p15:guide id="6" pos="21648" userDrawn="1">
          <p15:clr>
            <a:srgbClr val="A4A3A4"/>
          </p15:clr>
        </p15:guide>
        <p15:guide id="7" pos="22224" userDrawn="1">
          <p15:clr>
            <a:srgbClr val="A4A3A4"/>
          </p15:clr>
        </p15:guide>
        <p15:guide id="8" pos="5808" userDrawn="1">
          <p15:clr>
            <a:srgbClr val="A4A3A4"/>
          </p15:clr>
        </p15:guide>
        <p15:guide id="9" pos="3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3510"/>
    <a:srgbClr val="DFD7BC"/>
    <a:srgbClr val="A49F93"/>
    <a:srgbClr val="006C81"/>
    <a:srgbClr val="000080"/>
    <a:srgbClr val="8B1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878"/>
    <p:restoredTop sz="95000"/>
  </p:normalViewPr>
  <p:slideViewPr>
    <p:cSldViewPr>
      <p:cViewPr>
        <p:scale>
          <a:sx n="33" d="100"/>
          <a:sy n="33" d="100"/>
        </p:scale>
        <p:origin x="882" y="-1272"/>
      </p:cViewPr>
      <p:guideLst>
        <p:guide orient="horz" pos="5376"/>
        <p:guide pos="11280"/>
        <p:guide pos="5232"/>
        <p:guide pos="10704"/>
        <p:guide pos="16176"/>
        <p:guide pos="21648"/>
        <p:guide pos="22224"/>
        <p:guide pos="5808"/>
        <p:guide pos="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F5692F-EB37-0F40-AA08-D16CE0C21031}" type="datetime1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8DE6FB1-23BC-5444-971E-B28D2EA982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737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CD89318-D2E1-F74F-A0A6-7FFCCA9A66CC}" type="datetimeFigureOut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67D2ACF-01EC-D846-81CC-583EB67FAA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2617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923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84700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4770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969398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4617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6pPr>
    <a:lvl7pPr marL="2954098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7pPr>
    <a:lvl8pPr marL="34464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8pPr>
    <a:lvl9pPr marL="3938796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67D2ACF-01EC-D846-81CC-583EB67FAAD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28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6" y="10225828"/>
            <a:ext cx="37306250" cy="7056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439"/>
            <a:ext cx="30724476" cy="8413124"/>
          </a:xfrm>
        </p:spPr>
        <p:txBody>
          <a:bodyPr/>
          <a:lstStyle>
            <a:lvl1pPr marL="0" indent="0" algn="ctr">
              <a:buNone/>
              <a:defRPr/>
            </a:lvl1pPr>
            <a:lvl2pPr marL="492349" indent="0" algn="ctr">
              <a:buNone/>
              <a:defRPr/>
            </a:lvl2pPr>
            <a:lvl3pPr marL="984700" indent="0" algn="ctr">
              <a:buNone/>
              <a:defRPr/>
            </a:lvl3pPr>
            <a:lvl4pPr marL="1477049" indent="0" algn="ctr">
              <a:buNone/>
              <a:defRPr/>
            </a:lvl4pPr>
            <a:lvl5pPr marL="1969398" indent="0" algn="ctr">
              <a:buNone/>
              <a:defRPr/>
            </a:lvl5pPr>
            <a:lvl6pPr marL="2461747" indent="0" algn="ctr">
              <a:buNone/>
              <a:defRPr/>
            </a:lvl6pPr>
            <a:lvl7pPr marL="2954098" indent="0" algn="ctr">
              <a:buNone/>
              <a:defRPr/>
            </a:lvl7pPr>
            <a:lvl8pPr marL="3446447" indent="0" algn="ctr">
              <a:buNone/>
              <a:defRPr/>
            </a:lvl8pPr>
            <a:lvl9pPr marL="39387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D4CBA-F0CC-6749-AB27-F7B4613A5EB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77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1145C-B5F3-2643-8FC5-53C077F8744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1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4" y="2926725"/>
            <a:ext cx="9326562" cy="263340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7" y="2926725"/>
            <a:ext cx="27827288" cy="263340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040BFA-CCBA-524E-9D9A-9902C45547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4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36BF15-17D7-1247-A83D-7F0BCA2CF9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63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551"/>
            <a:ext cx="37307838" cy="6537640"/>
          </a:xfrm>
        </p:spPr>
        <p:txBody>
          <a:bodyPr anchor="t"/>
          <a:lstStyle>
            <a:lvl1pPr algn="l">
              <a:defRPr sz="432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654"/>
            <a:ext cx="37307838" cy="7200899"/>
          </a:xfrm>
        </p:spPr>
        <p:txBody>
          <a:bodyPr anchor="b"/>
          <a:lstStyle>
            <a:lvl1pPr marL="0" indent="0">
              <a:buNone/>
              <a:defRPr sz="2160"/>
            </a:lvl1pPr>
            <a:lvl2pPr marL="492349" indent="0">
              <a:buNone/>
              <a:defRPr sz="1920"/>
            </a:lvl2pPr>
            <a:lvl3pPr marL="984700" indent="0">
              <a:buNone/>
              <a:defRPr sz="1680"/>
            </a:lvl3pPr>
            <a:lvl4pPr marL="1477049" indent="0">
              <a:buNone/>
              <a:defRPr sz="1560"/>
            </a:lvl4pPr>
            <a:lvl5pPr marL="1969398" indent="0">
              <a:buNone/>
              <a:defRPr sz="1560"/>
            </a:lvl5pPr>
            <a:lvl6pPr marL="2461747" indent="0">
              <a:buNone/>
              <a:defRPr sz="1560"/>
            </a:lvl6pPr>
            <a:lvl7pPr marL="2954098" indent="0">
              <a:buNone/>
              <a:defRPr sz="1560"/>
            </a:lvl7pPr>
            <a:lvl8pPr marL="3446447" indent="0">
              <a:buNone/>
              <a:defRPr sz="1560"/>
            </a:lvl8pPr>
            <a:lvl9pPr marL="3938796" indent="0">
              <a:buNone/>
              <a:defRPr sz="15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F07A22-E799-2347-B8E5-DAC47AC993C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6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7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4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9A6807-DFAE-2D46-8536-294192A61B9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5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318475"/>
            <a:ext cx="3950335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8328"/>
            <a:ext cx="19392900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938"/>
            <a:ext cx="19392900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40" y="7368328"/>
            <a:ext cx="19400837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40" y="10439938"/>
            <a:ext cx="19400837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01132-71FB-CC42-925D-A1902156FD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6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E42181-788B-C247-80BB-200F30E9476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70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F40E7-D761-BD4B-AA2F-2A2C488386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3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0426"/>
            <a:ext cx="14439900" cy="5578162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6" y="1310425"/>
            <a:ext cx="24536400" cy="28095262"/>
          </a:xfrm>
        </p:spPr>
        <p:txBody>
          <a:bodyPr/>
          <a:lstStyle>
            <a:lvl1pPr>
              <a:defRPr sz="3480"/>
            </a:lvl1pPr>
            <a:lvl2pPr>
              <a:defRPr sz="3000"/>
            </a:lvl2pPr>
            <a:lvl3pPr>
              <a:defRPr sz="264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590"/>
            <a:ext cx="14439900" cy="22517099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7F02C-9713-BC4F-AFAB-D437328533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2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6" y="23043525"/>
            <a:ext cx="26335037" cy="2719054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6" y="2941215"/>
            <a:ext cx="26335037" cy="19751362"/>
          </a:xfrm>
        </p:spPr>
        <p:txBody>
          <a:bodyPr/>
          <a:lstStyle>
            <a:lvl1pPr marL="0" indent="0">
              <a:buNone/>
              <a:defRPr sz="3480"/>
            </a:lvl1pPr>
            <a:lvl2pPr marL="492349" indent="0">
              <a:buNone/>
              <a:defRPr sz="3000"/>
            </a:lvl2pPr>
            <a:lvl3pPr marL="984700" indent="0">
              <a:buNone/>
              <a:defRPr sz="2640"/>
            </a:lvl3pPr>
            <a:lvl4pPr marL="1477049" indent="0">
              <a:buNone/>
              <a:defRPr sz="2160"/>
            </a:lvl4pPr>
            <a:lvl5pPr marL="1969398" indent="0">
              <a:buNone/>
              <a:defRPr sz="2160"/>
            </a:lvl5pPr>
            <a:lvl6pPr marL="2461747" indent="0">
              <a:buNone/>
              <a:defRPr sz="2160"/>
            </a:lvl6pPr>
            <a:lvl7pPr marL="2954098" indent="0">
              <a:buNone/>
              <a:defRPr sz="2160"/>
            </a:lvl7pPr>
            <a:lvl8pPr marL="3446447" indent="0">
              <a:buNone/>
              <a:defRPr sz="2160"/>
            </a:lvl8pPr>
            <a:lvl9pPr marL="3938796" indent="0">
              <a:buNone/>
              <a:defRPr sz="216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6" y="25762577"/>
            <a:ext cx="26335037" cy="3863662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F1B1C-02B0-E947-B167-CE7FFE8B390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04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930" y="2927350"/>
            <a:ext cx="37305343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930" y="9509126"/>
            <a:ext cx="37305343" cy="197516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930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073" y="29991051"/>
            <a:ext cx="13901057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ctr"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272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r">
              <a:defRPr sz="7200"/>
            </a:lvl1pPr>
          </a:lstStyle>
          <a:p>
            <a:pPr>
              <a:defRPr/>
            </a:pPr>
            <a:fld id="{C4324007-DFA8-704D-B21F-3894C8D9EC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2pPr>
      <a:lvl3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3pPr>
      <a:lvl4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4pPr>
      <a:lvl5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5pPr>
      <a:lvl6pPr marL="4923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6pPr>
      <a:lvl7pPr marL="984700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7pPr>
      <a:lvl8pPr marL="14770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8pPr>
      <a:lvl9pPr marL="1969398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9pPr>
    </p:titleStyle>
    <p:bodyStyle>
      <a:lvl1pPr marL="1762543" indent="-1762543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644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3817418" indent="-1468501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  <a:ea typeface="ＭＳ Ｐゴシック" pitchFamily="-109" charset="-128"/>
        </a:defRPr>
      </a:lvl2pPr>
      <a:lvl3pPr marL="5872295" indent="-1174459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2360">
          <a:solidFill>
            <a:schemeClr val="tx1"/>
          </a:solidFill>
          <a:latin typeface="+mn-lt"/>
          <a:ea typeface="ＭＳ Ｐゴシック" pitchFamily="-109" charset="-128"/>
        </a:defRPr>
      </a:lvl3pPr>
      <a:lvl4pPr marL="8222921" indent="-1176168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0200">
          <a:solidFill>
            <a:schemeClr val="tx1"/>
          </a:solidFill>
          <a:latin typeface="+mn-lt"/>
          <a:ea typeface="ＭＳ Ｐゴシック" pitchFamily="-109" charset="-128"/>
        </a:defRPr>
      </a:lvl4pPr>
      <a:lvl5pPr marL="10571839" indent="-1174459" algn="l" defTabSz="4697836" rtl="0" eaLnBrk="0" fontAlgn="base" hangingPunct="0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5pPr>
      <a:lvl6pPr marL="1106418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6pPr>
      <a:lvl7pPr marL="1155653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7pPr>
      <a:lvl8pPr marL="1204888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8pPr>
      <a:lvl9pPr marL="1254123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9pPr>
    </p:bodyStyle>
    <p:otherStyle>
      <a:defPPr>
        <a:defRPr lang="en-US"/>
      </a:defPPr>
      <a:lvl1pPr marL="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923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8470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770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693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617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540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464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38796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2"/>
          <p:cNvSpPr txBox="1">
            <a:spLocks noChangeArrowheads="1"/>
          </p:cNvSpPr>
          <p:nvPr/>
        </p:nvSpPr>
        <p:spPr bwMode="auto">
          <a:xfrm>
            <a:off x="0" y="-1"/>
            <a:ext cx="43891200" cy="4191001"/>
          </a:xfrm>
          <a:prstGeom prst="rect">
            <a:avLst/>
          </a:prstGeom>
          <a:solidFill>
            <a:srgbClr val="9D3510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</p:txBody>
      </p:sp>
      <p:sp>
        <p:nvSpPr>
          <p:cNvPr id="15362" name="Text Box 5"/>
          <p:cNvSpPr txBox="1">
            <a:spLocks noChangeArrowheads="1"/>
          </p:cNvSpPr>
          <p:nvPr/>
        </p:nvSpPr>
        <p:spPr bwMode="auto">
          <a:xfrm>
            <a:off x="11497092" y="1143270"/>
            <a:ext cx="18523440" cy="101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6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Proizvoljan</a:t>
            </a:r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Real-time </a:t>
            </a:r>
            <a:r>
              <a:rPr lang="en-US" sz="6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Neuronski</a:t>
            </a:r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r-Latn-R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renos </a:t>
            </a:r>
            <a:r>
              <a:rPr lang="sr-Latn-R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66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tila</a:t>
            </a:r>
            <a:endParaRPr lang="en-US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63" name="Text Box 6"/>
          <p:cNvSpPr txBox="1">
            <a:spLocks noChangeArrowheads="1"/>
          </p:cNvSpPr>
          <p:nvPr/>
        </p:nvSpPr>
        <p:spPr bwMode="auto">
          <a:xfrm>
            <a:off x="14273437" y="2319508"/>
            <a:ext cx="12970750" cy="145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44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Stefan Kandi</a:t>
            </a:r>
            <a:r>
              <a:rPr lang="sr-Latn-RS" sz="44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ć</a:t>
            </a:r>
            <a:endParaRPr lang="en-US" sz="4400" dirty="0">
              <a:solidFill>
                <a:schemeClr val="bg1"/>
              </a:solidFill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stefan.kandic@yahoo.com | Soft </a:t>
            </a:r>
            <a:r>
              <a:rPr lang="en-US" sz="4400" dirty="0" err="1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Kompjuting</a:t>
            </a:r>
            <a:r>
              <a:rPr lang="en-US" sz="44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2021</a:t>
            </a:r>
          </a:p>
        </p:txBody>
      </p:sp>
      <p:sp>
        <p:nvSpPr>
          <p:cNvPr id="15367" name="TextBox 7"/>
          <p:cNvSpPr txBox="1">
            <a:spLocks noChangeArrowheads="1"/>
          </p:cNvSpPr>
          <p:nvPr/>
        </p:nvSpPr>
        <p:spPr bwMode="auto">
          <a:xfrm>
            <a:off x="0" y="29718001"/>
            <a:ext cx="43891200" cy="3200400"/>
          </a:xfrm>
          <a:prstGeom prst="rect">
            <a:avLst/>
          </a:prstGeom>
          <a:solidFill>
            <a:srgbClr val="DFD7BC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n-US" sz="2800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sr-Latn-RS" sz="4000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 Literatura</a:t>
            </a:r>
            <a:endParaRPr lang="en-US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fdsfda</a:t>
            </a:r>
            <a:endParaRPr lang="en-U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fdsafda</a:t>
            </a:r>
            <a:endParaRPr lang="en-U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fdsafdas</a:t>
            </a:r>
            <a:endParaRPr lang="sr-Latn-R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sr-Latn-R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fdsfds</a:t>
            </a:r>
            <a:endParaRPr lang="en-US" sz="3200" dirty="0">
              <a:solidFill>
                <a:srgbClr val="FFFFFF"/>
              </a:solidFill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35117DB-F2BD-4671-B4AB-3823751E5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122472"/>
              </p:ext>
            </p:extLst>
          </p:nvPr>
        </p:nvGraphicFramePr>
        <p:xfrm>
          <a:off x="457201" y="4892041"/>
          <a:ext cx="12953999" cy="13014956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3777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Uvod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214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Neuronski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prenos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stila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je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ćna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tehnika dubokog učenja koja nam omogućava generisanje slike na osnovu dve ulazne, jedne koja će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pretstavljati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njen sadržaj, i druge koja će predstavljati njen stil. </a:t>
                      </a: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Ovo se postiže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minimizovanjem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razlika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feature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mapa između ulaznih i generisane slike dobijenih na različitim slojevima pretreniranih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konvolucionih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neuronskih mreža.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A266981-D415-4BBB-8FAC-47214CC34D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825921"/>
              </p:ext>
            </p:extLst>
          </p:nvPr>
        </p:nvGraphicFramePr>
        <p:xfrm>
          <a:off x="14085625" y="4892041"/>
          <a:ext cx="13346375" cy="9145055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334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Metodologija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47780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Teskst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mogu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odmah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da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pisem</a:t>
                      </a: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A137DFC-5214-444B-8473-067FB3160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752560"/>
              </p:ext>
            </p:extLst>
          </p:nvPr>
        </p:nvGraphicFramePr>
        <p:xfrm>
          <a:off x="28057377" y="4853941"/>
          <a:ext cx="15376622" cy="16032476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6770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Rezultati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906644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Iako je model treniran samo 20 epoha na skupu od po četrdeset hiljada slika sadržaja i stila, on pokazuje sličan kvalitet generisanih slika kao i model iz XXX, koji je treniran čak 160 hiljada epoha na duplo većem broju slika. Takođe, moglo bi se reći da je sam kvalitet slika bolji od slika generisanih u originalnom radu o NST(XXX).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A1829A16-9A3D-4A1E-AA14-FD67956A12C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201" y="588461"/>
            <a:ext cx="2779032" cy="3014075"/>
          </a:xfrm>
          <a:prstGeom prst="rect">
            <a:avLst/>
          </a:prstGeom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77BA760-1536-4505-83AC-53E7A252F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64487"/>
              </p:ext>
            </p:extLst>
          </p:nvPr>
        </p:nvGraphicFramePr>
        <p:xfrm>
          <a:off x="457201" y="18608039"/>
          <a:ext cx="12953999" cy="10654135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74239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Problemi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7819">
                <a:tc>
                  <a:txBody>
                    <a:bodyPr/>
                    <a:lstStyle/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Nažalost prvobitna rešenja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[1]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su bila iterativne prirode, te jako spora i praktično neupotrebljiva za slike velike rezolucije i video zapise.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3B9E8AB3-730E-4DD5-A1A3-417880E96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541554"/>
              </p:ext>
            </p:extLst>
          </p:nvPr>
        </p:nvGraphicFramePr>
        <p:xfrm>
          <a:off x="28057377" y="21183600"/>
          <a:ext cx="15376622" cy="8030949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21863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Balansiranje </a:t>
                      </a:r>
                      <a:r>
                        <a:rPr lang="sr-Latn-R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sadžaja</a:t>
                      </a:r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i stila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4633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Takođe je moguće kontrolisati odnos sadržaja i stila koji će biti preneti na novu sliku pomoću parametra alfa iz ADAIN sloja. Za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alpha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+ 0, dekoder će pokušati da perfektno rekonstruiše polaznu sliku sadržaja, dok ćemo njegovim povećavanjem dobiti sve veći uticaj stila u izlaznoj slici.</a:t>
                      </a: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5" name="Picture 34">
            <a:extLst>
              <a:ext uri="{FF2B5EF4-FFF2-40B4-BE49-F238E27FC236}">
                <a16:creationId xmlns:a16="http://schemas.microsoft.com/office/drawing/2014/main" id="{348D2FD6-BA05-4B60-84C9-18E55620E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1002" y="8458199"/>
            <a:ext cx="12037231" cy="511228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2F6D43A-6170-43D4-93B3-D85945646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3385" y="24963112"/>
            <a:ext cx="14549615" cy="3764288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FB371FB4-1B53-4DB9-9C1E-4CCDFFCCAEB8}"/>
              </a:ext>
            </a:extLst>
          </p:cNvPr>
          <p:cNvGrpSpPr/>
          <p:nvPr/>
        </p:nvGrpSpPr>
        <p:grpSpPr>
          <a:xfrm>
            <a:off x="1019457" y="8790108"/>
            <a:ext cx="11807714" cy="6806067"/>
            <a:chOff x="1019457" y="8790108"/>
            <a:chExt cx="11807714" cy="6806067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F6BC5BE-4273-4AB1-AF9D-5BDE31033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9457" y="8790108"/>
              <a:ext cx="11807714" cy="584843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7284326-BC2C-4BA0-8A32-E5AA26498E82}"/>
                </a:ext>
              </a:extLst>
            </p:cNvPr>
            <p:cNvSpPr txBox="1"/>
            <p:nvPr/>
          </p:nvSpPr>
          <p:spPr>
            <a:xfrm>
              <a:off x="1019457" y="15011400"/>
              <a:ext cx="118077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r-Latn-RS" sz="3200" dirty="0"/>
                <a:t>Slika 1. </a:t>
              </a:r>
              <a:r>
                <a:rPr lang="sr-Latn-RS" sz="3200" dirty="0" err="1"/>
                <a:t>xxxxxxxxxxxxxx</a:t>
              </a:r>
              <a:endParaRPr lang="sr-Latn-RS" sz="3200" dirty="0"/>
            </a:p>
          </p:txBody>
        </p:sp>
      </p:grp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E8446482-58D3-4961-8591-D1C28388C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630868"/>
              </p:ext>
            </p:extLst>
          </p:nvPr>
        </p:nvGraphicFramePr>
        <p:xfrm>
          <a:off x="14085625" y="24945046"/>
          <a:ext cx="13346375" cy="425505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334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8859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Podaci</a:t>
                      </a:r>
                      <a:r>
                        <a:rPr lang="en-U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za </a:t>
                      </a:r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treniranje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8734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Teskst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mogu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odmah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da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pisem</a:t>
                      </a: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C21792F9-DB42-4749-99FC-88FA53609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65251" y="9109341"/>
            <a:ext cx="13625882" cy="110584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3x4">
  <a:themeElements>
    <a:clrScheme name="3x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x4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lnDef>
  </a:objectDefaults>
  <a:extraClrSchemeLst>
    <a:extraClrScheme>
      <a:clrScheme name="3x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STORAGE:vas forms:POSTER Templates:ppt temps:3x4.pot</Template>
  <TotalTime>770</TotalTime>
  <Words>249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Leelawadee UI Semilight</vt:lpstr>
      <vt:lpstr>Times New Roman</vt:lpstr>
      <vt:lpstr>3x4</vt:lpstr>
      <vt:lpstr>PowerPoint Presentation</vt:lpstr>
    </vt:vector>
  </TitlesOfParts>
  <Company>VAS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</dc:creator>
  <cp:lastModifiedBy>Stefan Kandic</cp:lastModifiedBy>
  <cp:revision>125</cp:revision>
  <cp:lastPrinted>2015-04-10T16:09:48Z</cp:lastPrinted>
  <dcterms:created xsi:type="dcterms:W3CDTF">2002-11-05T20:37:20Z</dcterms:created>
  <dcterms:modified xsi:type="dcterms:W3CDTF">2021-02-14T04:32:29Z</dcterms:modified>
</cp:coreProperties>
</file>